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4" r:id="rId1"/>
  </p:sldMasterIdLst>
  <p:notesMasterIdLst>
    <p:notesMasterId r:id="rId7"/>
  </p:notesMasterIdLst>
  <p:sldIdLst>
    <p:sldId id="256" r:id="rId2"/>
    <p:sldId id="260" r:id="rId3"/>
    <p:sldId id="455" r:id="rId4"/>
    <p:sldId id="257" r:id="rId5"/>
    <p:sldId id="4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1E59A-08C9-4000-BA6C-3BE6FD1DC4EE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697DC-79E7-4C01-8122-84032142B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7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8D376-AC9D-402D-B35D-4D0018184A7B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BC5A5A-8FEB-CBC2-29B4-1A57D44709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97617" y="1019286"/>
            <a:ext cx="2776385" cy="122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100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1E65-0C4A-4AC3-8A99-D2DA7D52C989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704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DB88-13B4-4E1E-BD1D-C3BEEFB44D69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2889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A205-EF65-4A75-A80C-7600BEF49287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86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E1AF-AC79-40D9-969E-6761372FBE4F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6771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2566-C1D0-4D57-983A-D84DBEE8CF0B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33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83F5-3DB8-4930-B849-AEA149DCB6B3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49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69B84-FDD0-46EA-B254-488A21C9271E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71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5EAE-B9CF-473F-911A-7E13605BABE2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75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6EAC-8CA5-4622-AF61-83AF67F2DDEE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95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2BF0-56AE-49B6-A392-8FEF2B9E8F4A}" type="datetime1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58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246F-A0BF-48CE-BDA4-4640C530C4DA}" type="datetime1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4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3E1EF-84D8-4D7B-B487-40B3D8D0275A}" type="datetime1">
              <a:rPr lang="en-US" smtClean="0"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97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10CDC-AAD1-46EB-85F9-B80026595CFA}" type="datetime1">
              <a:rPr lang="en-US" smtClean="0"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9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6553-ACE1-40D9-97C4-3116A0AA1FB1}" type="datetime1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7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1208-21EA-4984-8CB8-A8A55148AA8F}" type="datetime1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01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239DA-6424-4B7F-9DF6-04DDD1628963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CC4A73-996A-4707-8089-BFAE804725E5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5D47F5-6EF7-6090-E40C-25E2AD75F94F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991691" cy="43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7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c.europa.eu/info/funding-tenders/opportunities/portal/screen/opportunities/topic-details/HORIZON-MSCA-2024-SE-01-0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F728-6C70-F056-BE92-56AA91A5F8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sz="2400" dirty="0"/>
            </a:br>
            <a:r>
              <a:rPr lang="en-US" sz="3600" dirty="0"/>
              <a:t>Project Kick-off</a:t>
            </a:r>
            <a:br>
              <a:rPr lang="en-US" sz="3600" dirty="0"/>
            </a:br>
            <a:br>
              <a:rPr lang="en-US" sz="2400" dirty="0"/>
            </a:br>
            <a:r>
              <a:rPr lang="en-GB" sz="2300" i="1" dirty="0" err="1"/>
              <a:t>s</a:t>
            </a:r>
            <a:r>
              <a:rPr lang="en-GB" sz="2300" b="1" i="1" dirty="0" err="1"/>
              <a:t>E</a:t>
            </a:r>
            <a:r>
              <a:rPr lang="en-GB" sz="2300" i="1" dirty="0" err="1"/>
              <a:t>rvitization</a:t>
            </a:r>
            <a:r>
              <a:rPr lang="en-GB" sz="2300" i="1" dirty="0"/>
              <a:t> of Industry </a:t>
            </a:r>
            <a:r>
              <a:rPr lang="en-GB" sz="2300" b="1" i="1" dirty="0"/>
              <a:t>X</a:t>
            </a:r>
            <a:r>
              <a:rPr lang="en-GB" sz="2300" i="1" dirty="0"/>
              <a:t>.0 </a:t>
            </a:r>
            <a:r>
              <a:rPr lang="en-GB" sz="2300" b="1" i="1" dirty="0"/>
              <a:t>A</a:t>
            </a:r>
            <a:r>
              <a:rPr lang="en-GB" sz="2300" i="1" dirty="0"/>
              <a:t>ssets powered by secure, </a:t>
            </a:r>
            <a:r>
              <a:rPr lang="en-GB" sz="2300" b="1" i="1" dirty="0"/>
              <a:t>R</a:t>
            </a:r>
            <a:r>
              <a:rPr lang="en-GB" sz="2300" i="1" dirty="0"/>
              <a:t>esilient and immersive digital twin </a:t>
            </a:r>
            <a:r>
              <a:rPr lang="en-GB" sz="2300" i="1" dirty="0" err="1"/>
              <a:t>te</a:t>
            </a:r>
            <a:r>
              <a:rPr lang="en-GB" sz="2300" b="1" i="1" dirty="0" err="1"/>
              <a:t>CH</a:t>
            </a:r>
            <a:r>
              <a:rPr lang="en-GB" sz="2300" i="1" dirty="0" err="1"/>
              <a:t>nologies</a:t>
            </a:r>
            <a:endParaRPr lang="en-US" sz="230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FBDECA-303A-B02A-C98D-9746D652A2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National and Kapodistrian University of Athens</a:t>
            </a:r>
          </a:p>
          <a:p>
            <a:r>
              <a:rPr lang="en-US" dirty="0"/>
              <a:t>November 21, 2025</a:t>
            </a:r>
          </a:p>
        </p:txBody>
      </p:sp>
    </p:spTree>
    <p:extLst>
      <p:ext uri="{BB962C8B-B14F-4D97-AF65-F5344CB8AC3E}">
        <p14:creationId xmlns:p14="http://schemas.microsoft.com/office/powerpoint/2010/main" val="383575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DBFE-4182-5565-7902-39280460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i="1" dirty="0" err="1"/>
              <a:t>s</a:t>
            </a:r>
            <a:r>
              <a:rPr lang="en-GB" b="1" i="1" dirty="0" err="1"/>
              <a:t>E</a:t>
            </a:r>
            <a:r>
              <a:rPr lang="en-GB" i="1" dirty="0" err="1"/>
              <a:t>rvitization</a:t>
            </a:r>
            <a:r>
              <a:rPr lang="en-GB" i="1" dirty="0"/>
              <a:t> of Industry </a:t>
            </a:r>
            <a:r>
              <a:rPr lang="en-GB" b="1" i="1" dirty="0"/>
              <a:t>X</a:t>
            </a:r>
            <a:r>
              <a:rPr lang="en-GB" i="1" dirty="0"/>
              <a:t>.0 </a:t>
            </a:r>
            <a:r>
              <a:rPr lang="en-GB" b="1" i="1" dirty="0"/>
              <a:t>A</a:t>
            </a:r>
            <a:r>
              <a:rPr lang="en-GB" i="1" dirty="0"/>
              <a:t>ssets powered by secure, </a:t>
            </a:r>
            <a:r>
              <a:rPr lang="en-GB" b="1" i="1" dirty="0"/>
              <a:t>R</a:t>
            </a:r>
            <a:r>
              <a:rPr lang="en-GB" i="1" dirty="0"/>
              <a:t>esilient and immersive digital twin </a:t>
            </a:r>
            <a:r>
              <a:rPr lang="en-GB" i="1" dirty="0" err="1"/>
              <a:t>te</a:t>
            </a:r>
            <a:r>
              <a:rPr lang="en-GB" b="1" i="1" dirty="0" err="1"/>
              <a:t>CH</a:t>
            </a:r>
            <a:r>
              <a:rPr lang="en-GB" i="1" dirty="0" err="1"/>
              <a:t>nologies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7BB9A-7443-6A91-6D16-74439D9D4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Objectives in a few words</a:t>
            </a:r>
          </a:p>
          <a:p>
            <a:pPr lvl="1" algn="just"/>
            <a:r>
              <a:rPr lang="en-GB" sz="1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Design, implement, and experimentally demonstrate the performance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 modularized Digital Twin platform, along with algorithmic innovations, to support of the emerging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Asset-as-a-Service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paradigm.</a:t>
            </a:r>
          </a:p>
          <a:p>
            <a:pPr lvl="1" algn="just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EXARCH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brings forth cloud-native microservices that fully leverage exciting new capabilities by 6G with semantics-aware 3D reconstruction to create an immersive user-centric service suite, designed to automate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AaaS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management, addressing unique cybersecurity challenges posed by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AaaS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while making the most out of the digitalization of IX.0 assets. </a:t>
            </a:r>
          </a:p>
          <a:p>
            <a:pPr algn="just"/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</a:t>
            </a:r>
          </a:p>
          <a:p>
            <a:pPr lvl="1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HORIZON-MSCA-2024-SE-01-01 - MSCA Staff Exchanges 2024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A33A4-2A90-757F-8957-C7236B2E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E370B-876A-4104-9977-236736FE4794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63C2B-09BC-A4C8-42D7-13BC4006D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MSCA-SE-EXARCH (GA 101236244)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43ABE-99E6-7B48-11D7-5FE03D761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176B0B-2950-32FC-5A6E-1C528D021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241" y="816638"/>
            <a:ext cx="2910759" cy="533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04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BB58D-3699-FCAB-399C-6941FADB7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Consortium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24680-AEF4-90E6-0A17-047283CC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5EAE-B9CF-473F-911A-7E13605BABE2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87EDF-4637-5A92-2948-8FD212EB9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MSCA-SE-EXARCH (GA 101236244)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293B1-E6F8-08AF-3DA7-37F9246FD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CE21FE1-A129-CE6C-30FC-2B60EA2B1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149B39-4150-5583-76B5-140BCA166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321" y="0"/>
            <a:ext cx="6565679" cy="44326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87BEAF-C679-D04D-3456-ADC86A649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43" y="1456087"/>
            <a:ext cx="5208310" cy="15550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3FD741-905E-2A2E-4A46-80E75360D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743" y="3011139"/>
            <a:ext cx="5318410" cy="370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62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0828AB14-BBAC-3EA8-3ACC-451B5D1EB7A1}"/>
              </a:ext>
            </a:extLst>
          </p:cNvPr>
          <p:cNvSpPr/>
          <p:nvPr/>
        </p:nvSpPr>
        <p:spPr>
          <a:xfrm>
            <a:off x="2537751" y="3128612"/>
            <a:ext cx="1479479" cy="125690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logo of a security camera&#10;&#10;AI-generated content may be incorrect.">
            <a:extLst>
              <a:ext uri="{FF2B5EF4-FFF2-40B4-BE49-F238E27FC236}">
                <a16:creationId xmlns:a16="http://schemas.microsoft.com/office/drawing/2014/main" id="{07E6DE8A-0DC5-F76A-9493-1A3BCC90C33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3" t="28370" r="23217" b="26266"/>
          <a:stretch>
            <a:fillRect/>
          </a:stretch>
        </p:blipFill>
        <p:spPr>
          <a:xfrm rot="820693">
            <a:off x="3465684" y="2736184"/>
            <a:ext cx="2212633" cy="216046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17310A3-078A-4FE4-9772-C0129177F6CA}"/>
              </a:ext>
            </a:extLst>
          </p:cNvPr>
          <p:cNvCxnSpPr>
            <a:cxnSpLocks/>
          </p:cNvCxnSpPr>
          <p:nvPr/>
        </p:nvCxnSpPr>
        <p:spPr>
          <a:xfrm flipH="1">
            <a:off x="2468880" y="2651760"/>
            <a:ext cx="1380744" cy="2386584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51913AE-84C5-FBA1-13F4-BE90BA493ACA}"/>
              </a:ext>
            </a:extLst>
          </p:cNvPr>
          <p:cNvCxnSpPr>
            <a:cxnSpLocks/>
            <a:stCxn id="6" idx="1"/>
          </p:cNvCxnSpPr>
          <p:nvPr/>
        </p:nvCxnSpPr>
        <p:spPr>
          <a:xfrm>
            <a:off x="2754416" y="3312681"/>
            <a:ext cx="619720" cy="1177023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2467055-D3E5-1A71-5EA8-42E479CDEDE5}"/>
              </a:ext>
            </a:extLst>
          </p:cNvPr>
          <p:cNvSpPr txBox="1"/>
          <p:nvPr/>
        </p:nvSpPr>
        <p:spPr>
          <a:xfrm>
            <a:off x="1958802" y="3177917"/>
            <a:ext cx="60117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chemeClr val="accent3">
                    <a:lumMod val="75000"/>
                  </a:schemeClr>
                </a:solidFill>
              </a:rPr>
              <a:t>E         RCH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B2F7993-6A7D-122B-37A3-703495D51EFB}"/>
              </a:ext>
            </a:extLst>
          </p:cNvPr>
          <p:cNvSpPr txBox="1"/>
          <p:nvPr/>
        </p:nvSpPr>
        <p:spPr>
          <a:xfrm>
            <a:off x="3241618" y="1242060"/>
            <a:ext cx="3657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 NOT TOUCH THIS IS THE LOGO</a:t>
            </a:r>
          </a:p>
        </p:txBody>
      </p:sp>
      <p:pic>
        <p:nvPicPr>
          <p:cNvPr id="44" name="Picture 43" descr="A black x on a black background&#10;&#10;AI-generated content may be incorrect.">
            <a:extLst>
              <a:ext uri="{FF2B5EF4-FFF2-40B4-BE49-F238E27FC236}">
                <a16:creationId xmlns:a16="http://schemas.microsoft.com/office/drawing/2014/main" id="{1E9CCCA7-E339-52EE-3101-2DE6554F855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668" y="128016"/>
            <a:ext cx="1229106" cy="1229106"/>
          </a:xfrm>
          <a:prstGeom prst="rect">
            <a:avLst/>
          </a:prstGeom>
        </p:spPr>
      </p:pic>
      <p:sp>
        <p:nvSpPr>
          <p:cNvPr id="45" name="Date Placeholder 44">
            <a:extLst>
              <a:ext uri="{FF2B5EF4-FFF2-40B4-BE49-F238E27FC236}">
                <a16:creationId xmlns:a16="http://schemas.microsoft.com/office/drawing/2014/main" id="{C072702F-22AB-059B-F0A3-E7473C5BC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DC23-86AD-4CF7-BC95-D3C1D438AE0F}" type="datetime1">
              <a:rPr lang="en-US" smtClean="0"/>
              <a:t>2/4/2026</a:t>
            </a:fld>
            <a:endParaRPr lang="en-US"/>
          </a:p>
        </p:txBody>
      </p:sp>
      <p:sp>
        <p:nvSpPr>
          <p:cNvPr id="46" name="Footer Placeholder 45">
            <a:extLst>
              <a:ext uri="{FF2B5EF4-FFF2-40B4-BE49-F238E27FC236}">
                <a16:creationId xmlns:a16="http://schemas.microsoft.com/office/drawing/2014/main" id="{53ADC41A-9B14-5BB9-A4DD-FC2EA54D4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MSCA-SE-EXARCH (GA 101236244)</a:t>
            </a:r>
            <a:endParaRPr lang="en-US" b="1" dirty="0"/>
          </a:p>
        </p:txBody>
      </p:sp>
      <p:sp>
        <p:nvSpPr>
          <p:cNvPr id="47" name="Slide Number Placeholder 46">
            <a:extLst>
              <a:ext uri="{FF2B5EF4-FFF2-40B4-BE49-F238E27FC236}">
                <a16:creationId xmlns:a16="http://schemas.microsoft.com/office/drawing/2014/main" id="{CD93CFB8-6A5C-7CB6-1325-A50D357A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4A73-996A-4707-8089-BFAE804725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C6F92-C305-0EA3-D829-FC6FAFDBE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3889" y="6411619"/>
            <a:ext cx="629761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MSCA-SE-EXARCH (GA 101236244)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130A6-AEE0-6968-32BC-22938750B6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78068" y="6411619"/>
            <a:ext cx="9119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0D35EAE-B9CF-473F-911A-7E13605BABE2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2/4/2026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9C5CF-A260-A5E5-8D1A-0C7712B9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5194" y="6411619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BCC4A73-996A-4707-8089-BFAE804725E5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E6AF777-9F90-252B-B072-417FFE60A0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101638"/>
              </p:ext>
            </p:extLst>
          </p:nvPr>
        </p:nvGraphicFramePr>
        <p:xfrm>
          <a:off x="1596857" y="1131994"/>
          <a:ext cx="9000166" cy="4590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542">
                  <a:extLst>
                    <a:ext uri="{9D8B030D-6E8A-4147-A177-3AD203B41FA5}">
                      <a16:colId xmlns:a16="http://schemas.microsoft.com/office/drawing/2014/main" val="3141501941"/>
                    </a:ext>
                  </a:extLst>
                </a:gridCol>
                <a:gridCol w="823321">
                  <a:extLst>
                    <a:ext uri="{9D8B030D-6E8A-4147-A177-3AD203B41FA5}">
                      <a16:colId xmlns:a16="http://schemas.microsoft.com/office/drawing/2014/main" val="3046653114"/>
                    </a:ext>
                  </a:extLst>
                </a:gridCol>
                <a:gridCol w="5188808">
                  <a:extLst>
                    <a:ext uri="{9D8B030D-6E8A-4147-A177-3AD203B41FA5}">
                      <a16:colId xmlns:a16="http://schemas.microsoft.com/office/drawing/2014/main" val="273248817"/>
                    </a:ext>
                  </a:extLst>
                </a:gridCol>
                <a:gridCol w="487069">
                  <a:extLst>
                    <a:ext uri="{9D8B030D-6E8A-4147-A177-3AD203B41FA5}">
                      <a16:colId xmlns:a16="http://schemas.microsoft.com/office/drawing/2014/main" val="523531916"/>
                    </a:ext>
                  </a:extLst>
                </a:gridCol>
                <a:gridCol w="717035">
                  <a:extLst>
                    <a:ext uri="{9D8B030D-6E8A-4147-A177-3AD203B41FA5}">
                      <a16:colId xmlns:a16="http://schemas.microsoft.com/office/drawing/2014/main" val="3608186944"/>
                    </a:ext>
                  </a:extLst>
                </a:gridCol>
                <a:gridCol w="514124">
                  <a:extLst>
                    <a:ext uri="{9D8B030D-6E8A-4147-A177-3AD203B41FA5}">
                      <a16:colId xmlns:a16="http://schemas.microsoft.com/office/drawing/2014/main" val="2408899567"/>
                    </a:ext>
                  </a:extLst>
                </a:gridCol>
                <a:gridCol w="796267">
                  <a:extLst>
                    <a:ext uri="{9D8B030D-6E8A-4147-A177-3AD203B41FA5}">
                      <a16:colId xmlns:a16="http://schemas.microsoft.com/office/drawing/2014/main" val="3064005187"/>
                    </a:ext>
                  </a:extLst>
                </a:gridCol>
              </a:tblGrid>
              <a:tr h="4260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Num</a:t>
                      </a:r>
                      <a:endParaRPr lang="en-US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476" marR="10476" marT="104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Rel. No in WP</a:t>
                      </a:r>
                      <a:endParaRPr lang="en-US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476" marR="10476" marT="104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Name</a:t>
                      </a:r>
                      <a:endParaRPr lang="en-US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476" marR="10476" marT="104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Lead</a:t>
                      </a:r>
                      <a:endParaRPr lang="en-US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476" marR="10476" marT="104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Type</a:t>
                      </a:r>
                      <a:endParaRPr lang="en-US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476" marR="10476" marT="104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Diss Level</a:t>
                      </a:r>
                      <a:endParaRPr lang="en-US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476" marR="10476" marT="104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Due Date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476" marR="10476" marT="10476" marB="0" anchor="b"/>
                </a:tc>
                <a:extLst>
                  <a:ext uri="{0D108BD9-81ED-4DB2-BD59-A6C34878D82A}">
                    <a16:rowId xmlns:a16="http://schemas.microsoft.com/office/drawing/2014/main" val="2813523506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D1.1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OEI - Requirement No.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UOA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ETHICS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3752638629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D2.1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EXARCH AaaS system architecture, scenarios and technical specs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INC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3013261846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D3.1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Digital Twin technologies and platform for Industry X.0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UAQ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3360454065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D3.2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Performance evaluation and implementation of the EXARCH Digital Twin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FOG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1747185934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D4.1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SotA review on distributed, intelligent and DT-backed security protocols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CUT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1509870173"/>
                  </a:ext>
                </a:extLst>
              </a:tr>
              <a:tr h="426039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D4.2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Design and performance evaluation of the EXARCH cybersecurity framework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IQB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1821913113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D5.1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EXARCH AaaS management framework design, evaluation and testing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INC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3060852078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D6.1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EXARCH PoC Platform Integration, Testing and Documentation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UOA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786560395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D8.1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Data Management Plan (DMP)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NBC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2300860201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D8.2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Data Management Report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NBC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250443843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D8.3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Mid-term meeting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UOA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1603223975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D7.1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fr-FR" sz="1200" u="none" strike="noStrike">
                          <a:effectLst/>
                        </a:rPr>
                        <a:t>Dissemination, communication, standardization, public engagement plan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3660837881"/>
                  </a:ext>
                </a:extLst>
              </a:tr>
              <a:tr h="426039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D7.2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fr-FR" sz="1200" u="none" strike="noStrike">
                          <a:effectLst/>
                        </a:rPr>
                        <a:t>Dissemination, communication, standardization, public engagement (Intermediate)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UAQ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2433781617"/>
                  </a:ext>
                </a:extLst>
              </a:tr>
              <a:tr h="426039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D7.3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fr-FR" sz="1200" u="none" strike="noStrike">
                          <a:effectLst/>
                        </a:rPr>
                        <a:t>Dissemination, communication, standardization, public engagement report (FINAL)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UAQ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878482637"/>
                  </a:ext>
                </a:extLst>
              </a:tr>
              <a:tr h="24052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D8.4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Progress Report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UOA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476" marR="10476" marT="10476" marB="0"/>
                </a:tc>
                <a:extLst>
                  <a:ext uri="{0D108BD9-81ED-4DB2-BD59-A6C34878D82A}">
                    <a16:rowId xmlns:a16="http://schemas.microsoft.com/office/drawing/2014/main" val="641721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5540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</TotalTime>
  <Words>398</Words>
  <Application>Microsoft Office PowerPoint</Application>
  <PresentationFormat>Widescreen</PresentationFormat>
  <Paragraphs>136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Trebuchet MS</vt:lpstr>
      <vt:lpstr>Wingdings 3</vt:lpstr>
      <vt:lpstr>Facet</vt:lpstr>
      <vt:lpstr> Project Kick-off  sErvitization of Industry X.0 Assets powered by secure, Resilient and immersive digital twin teCHnologies</vt:lpstr>
      <vt:lpstr>sErvitization of Industry X.0 Assets powered by secure, Resilient and immersive digital twin teCHnologies</vt:lpstr>
      <vt:lpstr>Consortium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Dionysis Xenakis</dc:creator>
  <cp:lastModifiedBy>Dionysis Xenakis</cp:lastModifiedBy>
  <cp:revision>33</cp:revision>
  <dcterms:created xsi:type="dcterms:W3CDTF">2025-10-22T13:33:09Z</dcterms:created>
  <dcterms:modified xsi:type="dcterms:W3CDTF">2026-02-04T10:19:00Z</dcterms:modified>
</cp:coreProperties>
</file>